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70" r:id="rId3"/>
    <p:sldId id="258" r:id="rId4"/>
    <p:sldId id="259" r:id="rId5"/>
    <p:sldId id="260" r:id="rId6"/>
    <p:sldId id="269" r:id="rId7"/>
    <p:sldId id="263" r:id="rId8"/>
    <p:sldId id="262" r:id="rId9"/>
    <p:sldId id="261" r:id="rId10"/>
    <p:sldId id="264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4B87"/>
    <a:srgbClr val="1D4CAB"/>
    <a:srgbClr val="0F347D"/>
    <a:srgbClr val="A5B6D6"/>
    <a:srgbClr val="305DF0"/>
    <a:srgbClr val="556782"/>
    <a:srgbClr val="C9C5C5"/>
    <a:srgbClr val="FCE9DC"/>
    <a:srgbClr val="FADC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64EFDB-A99E-6420-F87F-370ABA3630D4}" v="4226" dt="2023-04-12T15:10:59.208"/>
    <p1510:client id="{5E436836-C6AF-A63B-8BCD-6A49F3878419}" v="14" dt="2023-04-12T15:13:03.9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34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54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78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889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1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74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362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50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27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177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13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281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E74555-345E-6ADB-7731-DF84985E13D7}"/>
              </a:ext>
            </a:extLst>
          </p:cNvPr>
          <p:cNvSpPr/>
          <p:nvPr/>
        </p:nvSpPr>
        <p:spPr>
          <a:xfrm>
            <a:off x="630736" y="840676"/>
            <a:ext cx="10974048" cy="5182790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671040" y="2003249"/>
            <a:ext cx="6884895" cy="12047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7200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C 팀 프로젝트 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F0F90CF-A48F-66C4-9BFE-F6A837F451B7}"/>
              </a:ext>
            </a:extLst>
          </p:cNvPr>
          <p:cNvSpPr txBox="1">
            <a:spLocks/>
          </p:cNvSpPr>
          <p:nvPr/>
        </p:nvSpPr>
        <p:spPr>
          <a:xfrm>
            <a:off x="2654801" y="3854534"/>
            <a:ext cx="6884895" cy="1204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400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중간 발표</a:t>
            </a:r>
          </a:p>
        </p:txBody>
      </p:sp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개발일정 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담당 분야 </a:t>
            </a:r>
            <a:endParaRPr lang="ko-KR" altLang="en-US" sz="36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69CC3-8990-F69F-D4E1-DDC3F398A245}"/>
              </a:ext>
            </a:extLst>
          </p:cNvPr>
          <p:cNvSpPr txBox="1"/>
          <p:nvPr/>
        </p:nvSpPr>
        <p:spPr>
          <a:xfrm>
            <a:off x="653804" y="3328359"/>
            <a:ext cx="769619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89F63D-643D-0A08-0460-F0E4A49B0DBE}"/>
              </a:ext>
            </a:extLst>
          </p:cNvPr>
          <p:cNvSpPr txBox="1"/>
          <p:nvPr/>
        </p:nvSpPr>
        <p:spPr>
          <a:xfrm>
            <a:off x="911900" y="4565752"/>
            <a:ext cx="939508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556E1A66-1A94-7CFB-3506-38C48E8751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853789"/>
              </p:ext>
            </p:extLst>
          </p:nvPr>
        </p:nvGraphicFramePr>
        <p:xfrm>
          <a:off x="1599955" y="2166488"/>
          <a:ext cx="8979818" cy="3526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89909">
                  <a:extLst>
                    <a:ext uri="{9D8B030D-6E8A-4147-A177-3AD203B41FA5}">
                      <a16:colId xmlns:a16="http://schemas.microsoft.com/office/drawing/2014/main" val="489980932"/>
                    </a:ext>
                  </a:extLst>
                </a:gridCol>
                <a:gridCol w="4489909">
                  <a:extLst>
                    <a:ext uri="{9D8B030D-6E8A-4147-A177-3AD203B41FA5}">
                      <a16:colId xmlns:a16="http://schemas.microsoft.com/office/drawing/2014/main" val="3964124527"/>
                    </a:ext>
                  </a:extLst>
                </a:gridCol>
              </a:tblGrid>
              <a:tr h="8745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주 형 탁 (조장)</a:t>
                      </a:r>
                    </a:p>
                  </a:txBody>
                  <a:tcPr anchor="ctr">
                    <a:solidFill>
                      <a:srgbClr val="2D4B8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전 준 호</a:t>
                      </a:r>
                    </a:p>
                  </a:txBody>
                  <a:tcPr anchor="ctr">
                    <a:solidFill>
                      <a:srgbClr val="2D4B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552524"/>
                  </a:ext>
                </a:extLst>
              </a:tr>
              <a:tr h="2585244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lang="ko-KR" altLang="en-US" sz="2400" b="1" i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1. </a:t>
                      </a:r>
                      <a:r>
                        <a:rPr lang="ko-KR" altLang="en-US" sz="2400" b="1" i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Player</a:t>
                      </a:r>
                      <a:r>
                        <a:rPr lang="ko-KR" altLang="en-US" sz="2400" b="1" i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 </a:t>
                      </a:r>
                      <a:r>
                        <a:rPr lang="ko-KR" altLang="en-US" sz="2400" b="1" i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Base</a:t>
                      </a:r>
                      <a:r>
                        <a:rPr lang="ko-KR" altLang="en-US" sz="2400" b="1" i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구현</a:t>
                      </a:r>
                      <a:endParaRPr lang="ko-KR" sz="2400" b="1" i="0"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ko-KR" altLang="en-US" sz="2400" b="1" i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en-US" altLang="ko-KR" sz="2400" b="1" i="0">
                          <a:latin typeface="Malgun Gothic"/>
                        </a:rPr>
                        <a:t>2. 맵 </a:t>
                      </a:r>
                      <a:r>
                        <a:rPr lang="en-US" altLang="ko-KR" sz="2400" b="1" i="0" err="1">
                          <a:latin typeface="Malgun Gothic"/>
                        </a:rPr>
                        <a:t>제작</a:t>
                      </a:r>
                      <a:endParaRPr lang="en-US" altLang="ko-KR" sz="2400" b="1" i="0">
                        <a:latin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en-US" altLang="ko-KR" sz="2400" b="1" i="0">
                        <a:latin typeface="Malgun Gothic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en-US" altLang="ko-KR" sz="2400" b="1" i="0">
                          <a:latin typeface="Malgun Gothic"/>
                        </a:rPr>
                        <a:t>3. </a:t>
                      </a:r>
                      <a:r>
                        <a:rPr lang="en-US" altLang="ko-KR" sz="2400" b="1" i="0" err="1">
                          <a:latin typeface="Malgun Gothic"/>
                        </a:rPr>
                        <a:t>전체적인</a:t>
                      </a:r>
                      <a:r>
                        <a:rPr lang="en-US" altLang="ko-KR" sz="2400" b="1" i="0">
                          <a:latin typeface="Malgun Gothic"/>
                        </a:rPr>
                        <a:t> </a:t>
                      </a:r>
                      <a:r>
                        <a:rPr lang="en-US" altLang="ko-KR" sz="2400" b="1" i="0" err="1">
                          <a:latin typeface="Malgun Gothic"/>
                        </a:rPr>
                        <a:t>일정</a:t>
                      </a:r>
                      <a:r>
                        <a:rPr lang="en-US" altLang="ko-KR" sz="2400" b="1" i="0">
                          <a:latin typeface="Malgun Gothic"/>
                        </a:rPr>
                        <a:t> </a:t>
                      </a:r>
                      <a:r>
                        <a:rPr lang="en-US" altLang="ko-KR" sz="2400" b="1" i="0" err="1">
                          <a:latin typeface="Malgun Gothic"/>
                        </a:rPr>
                        <a:t>제작</a:t>
                      </a:r>
                      <a:r>
                        <a:rPr lang="en-US" altLang="ko-KR" sz="2400" b="1" i="0">
                          <a:latin typeface="Malgun Gothic"/>
                        </a:rPr>
                        <a:t> 및 </a:t>
                      </a:r>
                      <a:r>
                        <a:rPr lang="en-US" altLang="ko-KR" sz="2400" b="1" i="0" err="1">
                          <a:latin typeface="Malgun Gothic"/>
                        </a:rPr>
                        <a:t>수정</a:t>
                      </a:r>
                      <a:endParaRPr lang="en-US" altLang="ko-KR" sz="2400" b="1" i="0">
                        <a:latin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en-US" altLang="ko-KR" sz="2400" b="1" i="0">
                        <a:latin typeface="Malgun Gothic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en-US" altLang="ko-KR" sz="2400" b="1" i="0">
                          <a:latin typeface="Malgun Gothic"/>
                        </a:rPr>
                        <a:t>4.</a:t>
                      </a:r>
                    </a:p>
                  </a:txBody>
                  <a:tcPr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sz="2400" b="1" i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1. 몬스터 구현</a:t>
                      </a:r>
                    </a:p>
                    <a:p>
                      <a:pPr marL="0" lvl="0" indent="0">
                        <a:buNone/>
                      </a:pPr>
                      <a:endParaRPr lang="ko-KR" altLang="en-US" sz="2400" b="1" i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ko-KR" altLang="en-US" sz="2400" b="1" i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 1-1. </a:t>
                      </a:r>
                      <a:r>
                        <a:rPr lang="ko-KR" altLang="en-US" sz="2400" b="1" i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고블린</a:t>
                      </a:r>
                      <a:endParaRPr lang="ko-KR" altLang="en-US" sz="2400" b="1" i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endParaRPr lang="ko-KR" altLang="en-US" sz="2400" b="1" i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ko-KR" altLang="en-US" sz="2400" b="1" i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 1-2. 해골법사 </a:t>
                      </a:r>
                    </a:p>
                    <a:p>
                      <a:pPr marL="0" lvl="0" indent="0">
                        <a:buNone/>
                      </a:pPr>
                      <a:endParaRPr lang="ko-KR" altLang="en-US" sz="2400" b="1" i="0">
                        <a:solidFill>
                          <a:schemeClr val="bg1"/>
                        </a:solidFill>
                        <a:latin typeface="Malgun Gothic"/>
                        <a:ea typeface="Malgun Gothic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ko-KR" altLang="en-US" sz="2400" b="1" i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 1-3. </a:t>
                      </a:r>
                      <a:r>
                        <a:rPr lang="ko-KR" altLang="en-US" sz="2400" b="1" i="0" err="1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골렘</a:t>
                      </a:r>
                      <a:r>
                        <a:rPr lang="ko-KR" altLang="en-US" sz="2400" b="1" i="0">
                          <a:solidFill>
                            <a:schemeClr val="bg1"/>
                          </a:solidFill>
                          <a:latin typeface="Malgun Gothic"/>
                          <a:ea typeface="Malgun Gothic"/>
                        </a:rPr>
                        <a:t> </a:t>
                      </a:r>
                    </a:p>
                  </a:txBody>
                  <a:tcPr>
                    <a:solidFill>
                      <a:srgbClr val="C9C5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7435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9932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  <a:ea typeface="맑은 고딕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02426"/>
            <a:ext cx="717778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개발 일정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 </a:t>
            </a:r>
            <a:r>
              <a:rPr lang="ko-KR" altLang="en-US" sz="36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일정표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그림 2" descr="달력이(가) 표시된 사진&#10;&#10;자동 생성된 설명">
            <a:extLst>
              <a:ext uri="{FF2B5EF4-FFF2-40B4-BE49-F238E27FC236}">
                <a16:creationId xmlns:a16="http://schemas.microsoft.com/office/drawing/2014/main" id="{D61BB0B8-9879-CB08-59B8-EE8AAFEF8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238" y="2149188"/>
            <a:ext cx="5035345" cy="3616592"/>
          </a:xfrm>
          <a:prstGeom prst="rect">
            <a:avLst/>
          </a:prstGeom>
        </p:spPr>
      </p:pic>
      <p:pic>
        <p:nvPicPr>
          <p:cNvPr id="3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2F414FE3-3566-5F71-8FE8-D18978E56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802" y="2608785"/>
            <a:ext cx="5256571" cy="25744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9AA972-DF45-A863-BC27-7A3416F7545C}"/>
              </a:ext>
            </a:extLst>
          </p:cNvPr>
          <p:cNvSpPr txBox="1"/>
          <p:nvPr/>
        </p:nvSpPr>
        <p:spPr>
          <a:xfrm>
            <a:off x="2654711" y="1714499"/>
            <a:ext cx="149941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solidFill>
                  <a:schemeClr val="bg1">
                    <a:lumMod val="65000"/>
                    <a:lumOff val="35000"/>
                  </a:schemeClr>
                </a:solidFill>
                <a:ea typeface="맑은 고딕"/>
                <a:cs typeface="Calibri"/>
              </a:rPr>
              <a:t>1, 2, 3 주차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D1234A-3171-6881-8AF7-C1ADB4B18B03}"/>
              </a:ext>
            </a:extLst>
          </p:cNvPr>
          <p:cNvSpPr txBox="1"/>
          <p:nvPr/>
        </p:nvSpPr>
        <p:spPr>
          <a:xfrm>
            <a:off x="8117758" y="2298289"/>
            <a:ext cx="1204452" cy="3687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solidFill>
                  <a:schemeClr val="bg1">
                    <a:lumMod val="65000"/>
                    <a:lumOff val="35000"/>
                  </a:schemeClr>
                </a:solidFill>
                <a:ea typeface="맑은 고딕"/>
                <a:cs typeface="Calibri"/>
              </a:rPr>
              <a:t>4, 5 주차</a:t>
            </a:r>
          </a:p>
        </p:txBody>
      </p:sp>
    </p:spTree>
    <p:extLst>
      <p:ext uri="{BB962C8B-B14F-4D97-AF65-F5344CB8AC3E}">
        <p14:creationId xmlns:p14="http://schemas.microsoft.com/office/powerpoint/2010/main" val="24472090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  <a:ea typeface="맑은 고딕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33204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문제점과 해결 방안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3FB1694-B2A7-56EF-024D-B891883EB0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38058"/>
              </p:ext>
            </p:extLst>
          </p:nvPr>
        </p:nvGraphicFramePr>
        <p:xfrm>
          <a:off x="1274260" y="2019005"/>
          <a:ext cx="9317840" cy="33015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3568">
                  <a:extLst>
                    <a:ext uri="{9D8B030D-6E8A-4147-A177-3AD203B41FA5}">
                      <a16:colId xmlns:a16="http://schemas.microsoft.com/office/drawing/2014/main" val="1801827654"/>
                    </a:ext>
                  </a:extLst>
                </a:gridCol>
                <a:gridCol w="1863568">
                  <a:extLst>
                    <a:ext uri="{9D8B030D-6E8A-4147-A177-3AD203B41FA5}">
                      <a16:colId xmlns:a16="http://schemas.microsoft.com/office/drawing/2014/main" val="419481016"/>
                    </a:ext>
                  </a:extLst>
                </a:gridCol>
                <a:gridCol w="1863568">
                  <a:extLst>
                    <a:ext uri="{9D8B030D-6E8A-4147-A177-3AD203B41FA5}">
                      <a16:colId xmlns:a16="http://schemas.microsoft.com/office/drawing/2014/main" val="1868049900"/>
                    </a:ext>
                  </a:extLst>
                </a:gridCol>
                <a:gridCol w="1863568">
                  <a:extLst>
                    <a:ext uri="{9D8B030D-6E8A-4147-A177-3AD203B41FA5}">
                      <a16:colId xmlns:a16="http://schemas.microsoft.com/office/drawing/2014/main" val="2238203669"/>
                    </a:ext>
                  </a:extLst>
                </a:gridCol>
                <a:gridCol w="1863568">
                  <a:extLst>
                    <a:ext uri="{9D8B030D-6E8A-4147-A177-3AD203B41FA5}">
                      <a16:colId xmlns:a16="http://schemas.microsoft.com/office/drawing/2014/main" val="2055105016"/>
                    </a:ext>
                  </a:extLst>
                </a:gridCol>
              </a:tblGrid>
              <a:tr h="12167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팀원 1차 퇴장</a:t>
                      </a:r>
                    </a:p>
                  </a:txBody>
                  <a:tcPr anchor="ctr">
                    <a:solidFill>
                      <a:srgbClr val="5567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팀원 2차 퇴장</a:t>
                      </a:r>
                    </a:p>
                  </a:txBody>
                  <a:tcPr anchor="ctr">
                    <a:solidFill>
                      <a:srgbClr val="5567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err="1"/>
                        <a:t>파이이어</a:t>
                      </a:r>
                      <a:r>
                        <a:rPr lang="ko-KR" altLang="en-US"/>
                        <a:t> 볼</a:t>
                      </a:r>
                    </a:p>
                  </a:txBody>
                  <a:tcPr anchor="ctr">
                    <a:solidFill>
                      <a:srgbClr val="55678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en-US" err="1"/>
                        <a:t>Merge</a:t>
                      </a:r>
                      <a:r>
                        <a:rPr lang="ko-KR" altLang="en-US"/>
                        <a:t> 시 </a:t>
                      </a:r>
                      <a:endParaRPr lang="ko-KR"/>
                    </a:p>
                    <a:p>
                      <a:pPr lvl="0" algn="ctr">
                        <a:buNone/>
                      </a:pPr>
                      <a:r>
                        <a:rPr lang="ko-KR" altLang="en-US" err="1"/>
                        <a:t>프리팹으로만든</a:t>
                      </a:r>
                      <a:endParaRPr lang="ko-KR" err="1"/>
                    </a:p>
                    <a:p>
                      <a:pPr lvl="0" algn="ctr">
                        <a:buNone/>
                      </a:pPr>
                      <a:r>
                        <a:rPr lang="ko-KR" altLang="en-US" err="1"/>
                        <a:t>에셋</a:t>
                      </a:r>
                      <a:r>
                        <a:rPr lang="ko-KR" altLang="en-US"/>
                        <a:t> 사라짐</a:t>
                      </a:r>
                      <a:endParaRPr lang="ko-KR"/>
                    </a:p>
                  </a:txBody>
                  <a:tcPr anchor="ctr">
                    <a:solidFill>
                      <a:srgbClr val="55678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5567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986143"/>
                  </a:ext>
                </a:extLst>
              </a:tr>
              <a:tr h="2084770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solidFill>
                      <a:srgbClr val="C9C5C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solidFill>
                      <a:srgbClr val="C9C5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3989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0549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E74555-345E-6ADB-7731-DF84985E13D7}"/>
              </a:ext>
            </a:extLst>
          </p:cNvPr>
          <p:cNvSpPr/>
          <p:nvPr/>
        </p:nvSpPr>
        <p:spPr>
          <a:xfrm>
            <a:off x="139124" y="-1211"/>
            <a:ext cx="11969563" cy="68174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671040" y="2003249"/>
            <a:ext cx="6884895" cy="12047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7200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C 팀 프로젝트 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F0F90CF-A48F-66C4-9BFE-F6A837F451B7}"/>
              </a:ext>
            </a:extLst>
          </p:cNvPr>
          <p:cNvSpPr txBox="1">
            <a:spLocks/>
          </p:cNvSpPr>
          <p:nvPr/>
        </p:nvSpPr>
        <p:spPr>
          <a:xfrm>
            <a:off x="2654801" y="3854534"/>
            <a:ext cx="6884895" cy="1204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400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중간 발표</a:t>
            </a:r>
          </a:p>
        </p:txBody>
      </p:sp>
    </p:spTree>
    <p:extLst>
      <p:ext uri="{BB962C8B-B14F-4D97-AF65-F5344CB8AC3E}">
        <p14:creationId xmlns:p14="http://schemas.microsoft.com/office/powerpoint/2010/main" val="3672201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1180475" y="1130508"/>
            <a:ext cx="29430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2E07FA-B23F-BC1D-315C-45A057CE08C7}"/>
              </a:ext>
            </a:extLst>
          </p:cNvPr>
          <p:cNvSpPr txBox="1"/>
          <p:nvPr/>
        </p:nvSpPr>
        <p:spPr>
          <a:xfrm>
            <a:off x="1180474" y="1861278"/>
            <a:ext cx="29430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1</a:t>
            </a:r>
            <a:r>
              <a:rPr 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.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게임 개요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A4535D-FC9E-2218-4749-56B3D3D9E7A2}"/>
              </a:ext>
            </a:extLst>
          </p:cNvPr>
          <p:cNvSpPr txBox="1"/>
          <p:nvPr/>
        </p:nvSpPr>
        <p:spPr>
          <a:xfrm>
            <a:off x="1180473" y="2592048"/>
            <a:ext cx="29430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2. 개발 일정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826334-EAD4-9AB2-371B-9EE127C74A95}"/>
              </a:ext>
            </a:extLst>
          </p:cNvPr>
          <p:cNvSpPr txBox="1"/>
          <p:nvPr/>
        </p:nvSpPr>
        <p:spPr>
          <a:xfrm>
            <a:off x="1180473" y="3322817"/>
            <a:ext cx="773367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3. 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?? </a:t>
            </a:r>
            <a:r>
              <a:rPr lang="en-US" altLang="ko-KR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</a:t>
            </a:r>
            <a:r>
              <a:rPr lang="en-US" altLang="ko-KR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전반적인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</a:t>
            </a:r>
            <a:r>
              <a:rPr lang="en-US" altLang="ko-KR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흐름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??</a:t>
            </a:r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4CBBBF-4952-618C-055D-875FE69E9224}"/>
              </a:ext>
            </a:extLst>
          </p:cNvPr>
          <p:cNvSpPr txBox="1"/>
          <p:nvPr/>
        </p:nvSpPr>
        <p:spPr>
          <a:xfrm>
            <a:off x="1180471" y="4784360"/>
            <a:ext cx="434839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5. 게임 플레이 영상 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64EEDF-D920-4448-AAEC-F8D67CF1F7A0}"/>
              </a:ext>
            </a:extLst>
          </p:cNvPr>
          <p:cNvSpPr txBox="1"/>
          <p:nvPr/>
        </p:nvSpPr>
        <p:spPr>
          <a:xfrm>
            <a:off x="1180473" y="4053589"/>
            <a:ext cx="787733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4. </a:t>
            </a:r>
            <a:r>
              <a:rPr 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개발 중 문제점과 해결 방안</a:t>
            </a:r>
            <a:endParaRPr lang="ko-KR" sz="3200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0558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4591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911901" y="1002426"/>
            <a:ext cx="717778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 </a:t>
            </a:r>
            <a:r>
              <a:rPr lang="ko-KR" altLang="en-US" sz="36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게임의 장르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69CC3-8990-F69F-D4E1-DDC3F398A245}"/>
              </a:ext>
            </a:extLst>
          </p:cNvPr>
          <p:cNvSpPr txBox="1"/>
          <p:nvPr/>
        </p:nvSpPr>
        <p:spPr>
          <a:xfrm>
            <a:off x="911901" y="3285343"/>
            <a:ext cx="769619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 </a:t>
            </a:r>
            <a:r>
              <a:rPr 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던전탐색형 액션게임</a:t>
            </a:r>
            <a:endParaRPr lang="ko-KR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89F63D-643D-0A08-0460-F0E4A49B0DBE}"/>
              </a:ext>
            </a:extLst>
          </p:cNvPr>
          <p:cNvSpPr txBox="1"/>
          <p:nvPr/>
        </p:nvSpPr>
        <p:spPr>
          <a:xfrm>
            <a:off x="911900" y="4565752"/>
            <a:ext cx="939508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모티브 게임 = 라뮬라나2??  </a:t>
            </a:r>
            <a:r>
              <a:rPr lang="ko-KR" altLang="en-US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맵이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 게임트레인?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836948" y="2011178"/>
            <a:ext cx="100196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</a:t>
            </a:r>
            <a:r>
              <a:rPr lang="en-US" altLang="ko-KR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-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+mn-lt"/>
              </a:rPr>
              <a:t> 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</a:rPr>
              <a:t>3D그래픽스로 구성한 2D 횡 스크롤 게임 플레이</a:t>
            </a:r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8047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9669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38162" y="867131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Player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정보</a:t>
            </a:r>
          </a:p>
        </p:txBody>
      </p:sp>
      <p:pic>
        <p:nvPicPr>
          <p:cNvPr id="5" name="그림 5" descr="야외이(가) 표시된 사진&#10;&#10;자동 생성된 설명">
            <a:extLst>
              <a:ext uri="{FF2B5EF4-FFF2-40B4-BE49-F238E27FC236}">
                <a16:creationId xmlns:a16="http://schemas.microsoft.com/office/drawing/2014/main" id="{A142F3CF-75E4-28FD-34B9-C62F11DE1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211" t="4077" r="-246" b="2239"/>
          <a:stretch/>
        </p:blipFill>
        <p:spPr>
          <a:xfrm>
            <a:off x="641087" y="2726827"/>
            <a:ext cx="2629931" cy="2371762"/>
          </a:xfrm>
          <a:prstGeom prst="rect">
            <a:avLst/>
          </a:prstGeom>
        </p:spPr>
      </p:pic>
      <p:pic>
        <p:nvPicPr>
          <p:cNvPr id="6" name="그림 10" descr="잔디, 야외이(가) 표시된 사진&#10;&#10;자동 생성된 설명">
            <a:extLst>
              <a:ext uri="{FF2B5EF4-FFF2-40B4-BE49-F238E27FC236}">
                <a16:creationId xmlns:a16="http://schemas.microsoft.com/office/drawing/2014/main" id="{C12765E4-2A09-5294-8385-C635103D25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14" t="105" r="4801" b="539"/>
          <a:stretch/>
        </p:blipFill>
        <p:spPr>
          <a:xfrm>
            <a:off x="3824008" y="2691328"/>
            <a:ext cx="3914006" cy="231995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58E6431-1ED1-489E-012F-391BE70B67E4}"/>
              </a:ext>
            </a:extLst>
          </p:cNvPr>
          <p:cNvSpPr/>
          <p:nvPr/>
        </p:nvSpPr>
        <p:spPr>
          <a:xfrm>
            <a:off x="1253206" y="2210429"/>
            <a:ext cx="139804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74958-91F5-FF0A-D024-8BB24034D873}"/>
              </a:ext>
            </a:extLst>
          </p:cNvPr>
          <p:cNvSpPr/>
          <p:nvPr/>
        </p:nvSpPr>
        <p:spPr>
          <a:xfrm>
            <a:off x="5012977" y="2137142"/>
            <a:ext cx="1568082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8D9ECE-E2F1-E0FE-6B71-850A0BF82E6F}"/>
              </a:ext>
            </a:extLst>
          </p:cNvPr>
          <p:cNvSpPr txBox="1"/>
          <p:nvPr/>
        </p:nvSpPr>
        <p:spPr>
          <a:xfrm>
            <a:off x="1290992" y="2229323"/>
            <a:ext cx="13602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err="1">
                <a:ea typeface="맑은 고딕"/>
                <a:cs typeface="Calibri"/>
              </a:rPr>
              <a:t>Player</a:t>
            </a:r>
            <a:r>
              <a:rPr lang="ko-KR" altLang="en-US">
                <a:ea typeface="맑은 고딕"/>
                <a:cs typeface="Calibri"/>
              </a:rPr>
              <a:t> </a:t>
            </a:r>
            <a:r>
              <a:rPr lang="ko-KR" altLang="en-US" b="1">
                <a:latin typeface="Malgun Gothic"/>
                <a:ea typeface="Malgun Gothic"/>
                <a:cs typeface="Calibri"/>
              </a:rPr>
              <a:t>모델</a:t>
            </a:r>
            <a:endParaRPr lang="ko-KR" altLang="en-US" b="1">
              <a:latin typeface="Malgun Gothic"/>
              <a:ea typeface="Malgun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64C1FF-DA29-B0ED-B904-9A486E8284C8}"/>
              </a:ext>
            </a:extLst>
          </p:cNvPr>
          <p:cNvSpPr txBox="1"/>
          <p:nvPr/>
        </p:nvSpPr>
        <p:spPr>
          <a:xfrm>
            <a:off x="4975193" y="2181228"/>
            <a:ext cx="16373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>
                <a:ea typeface="맑은 고딕"/>
                <a:cs typeface="Calibri"/>
              </a:rPr>
              <a:t>인 게임 Player</a:t>
            </a:r>
            <a:endParaRPr lang="ko-KR">
              <a:cs typeface="Calibri" panose="020F0502020204030204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4F72D68-BE87-9FC6-BBDC-D81A6B03C17C}"/>
              </a:ext>
            </a:extLst>
          </p:cNvPr>
          <p:cNvSpPr/>
          <p:nvPr/>
        </p:nvSpPr>
        <p:spPr>
          <a:xfrm>
            <a:off x="8856801" y="1898752"/>
            <a:ext cx="139804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3A6C8B-951C-444D-BDC2-DDB330B206EC}"/>
              </a:ext>
            </a:extLst>
          </p:cNvPr>
          <p:cNvSpPr txBox="1"/>
          <p:nvPr/>
        </p:nvSpPr>
        <p:spPr>
          <a:xfrm>
            <a:off x="8875693" y="1923943"/>
            <a:ext cx="13602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err="1">
                <a:ea typeface="맑은 고딕"/>
                <a:cs typeface="Calibri"/>
              </a:rPr>
              <a:t>Player</a:t>
            </a:r>
            <a:r>
              <a:rPr lang="ko-KR" altLang="en-US">
                <a:ea typeface="맑은 고딕"/>
                <a:cs typeface="Calibri"/>
              </a:rPr>
              <a:t>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E67508B-7FFD-FB3E-09CF-9BFC6F8BEEC0}"/>
              </a:ext>
            </a:extLst>
          </p:cNvPr>
          <p:cNvSpPr/>
          <p:nvPr/>
        </p:nvSpPr>
        <p:spPr>
          <a:xfrm>
            <a:off x="8196173" y="2426526"/>
            <a:ext cx="2802396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8F804FF-BDED-4F34-5FDA-4E2E38D954C7}"/>
              </a:ext>
            </a:extLst>
          </p:cNvPr>
          <p:cNvSpPr/>
          <p:nvPr/>
        </p:nvSpPr>
        <p:spPr>
          <a:xfrm>
            <a:off x="8296932" y="2495798"/>
            <a:ext cx="2600875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731522-636B-ECD6-7553-6D5974BE41D6}"/>
              </a:ext>
            </a:extLst>
          </p:cNvPr>
          <p:cNvSpPr txBox="1"/>
          <p:nvPr/>
        </p:nvSpPr>
        <p:spPr>
          <a:xfrm>
            <a:off x="8358670" y="2700938"/>
            <a:ext cx="2756930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체력     : 200</a:t>
            </a: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공격력  : 10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이동속도: 3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추가 예정</a:t>
            </a: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2650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29669" y="687049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38162" y="867131"/>
            <a:ext cx="717778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Player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조작법</a:t>
            </a:r>
          </a:p>
        </p:txBody>
      </p:sp>
      <p:pic>
        <p:nvPicPr>
          <p:cNvPr id="2" name="그림 2" descr="텍스트, 전자제품, 키보드이(가) 표시된 사진&#10;&#10;자동 생성된 설명">
            <a:extLst>
              <a:ext uri="{FF2B5EF4-FFF2-40B4-BE49-F238E27FC236}">
                <a16:creationId xmlns:a16="http://schemas.microsoft.com/office/drawing/2014/main" id="{F0D3861E-1849-1880-5A5C-82AFA75560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" t="-680" r="50383" b="340"/>
          <a:stretch/>
        </p:blipFill>
        <p:spPr>
          <a:xfrm>
            <a:off x="828368" y="1944329"/>
            <a:ext cx="3568550" cy="362688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DF1EC99-E43F-703C-24C0-5B35F207C7EE}"/>
              </a:ext>
            </a:extLst>
          </p:cNvPr>
          <p:cNvSpPr/>
          <p:nvPr/>
        </p:nvSpPr>
        <p:spPr>
          <a:xfrm>
            <a:off x="2267562" y="4387643"/>
            <a:ext cx="1800532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4AAADB6-2037-D3EA-A6DA-01D5D48C992A}"/>
              </a:ext>
            </a:extLst>
          </p:cNvPr>
          <p:cNvSpPr/>
          <p:nvPr/>
        </p:nvSpPr>
        <p:spPr>
          <a:xfrm>
            <a:off x="1573159" y="3779271"/>
            <a:ext cx="307258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08B8358-58D9-196B-295E-F7573B7B39F3}"/>
              </a:ext>
            </a:extLst>
          </p:cNvPr>
          <p:cNvSpPr/>
          <p:nvPr/>
        </p:nvSpPr>
        <p:spPr>
          <a:xfrm>
            <a:off x="2156949" y="3779270"/>
            <a:ext cx="307258" cy="251952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4941B1-6BF6-431C-BED3-ADFBF1E6CDB4}"/>
              </a:ext>
            </a:extLst>
          </p:cNvPr>
          <p:cNvSpPr txBox="1"/>
          <p:nvPr/>
        </p:nvSpPr>
        <p:spPr>
          <a:xfrm>
            <a:off x="7269725" y="2458064"/>
            <a:ext cx="459658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키보드 </a:t>
            </a:r>
            <a:r>
              <a:rPr lang="ko-KR" altLang="en-US" b="1" err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A</a:t>
            </a:r>
            <a:r>
              <a:rPr lang="ko-KR" altLang="en-US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 , </a:t>
            </a:r>
            <a:r>
              <a:rPr lang="ko-KR" altLang="en-US" b="1" err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D</a:t>
            </a:r>
            <a:r>
              <a:rPr lang="ko-KR" altLang="en-US" b="1">
                <a:solidFill>
                  <a:srgbClr val="595959"/>
                </a:solidFill>
                <a:latin typeface="Malgun Gothic"/>
                <a:ea typeface="Malgun Gothic"/>
                <a:cs typeface="Calibri"/>
              </a:rPr>
              <a:t> : 플레이어  앞 뒤 움직임</a:t>
            </a:r>
            <a:endParaRPr lang="ko-KR" b="1">
              <a:solidFill>
                <a:srgbClr val="595959"/>
              </a:solidFill>
              <a:latin typeface="Malgun Gothic"/>
              <a:ea typeface="Malgun Gothic"/>
            </a:endParaRPr>
          </a:p>
          <a:p>
            <a:endParaRPr lang="ko-KR" altLang="en-US" b="1">
              <a:solidFill>
                <a:srgbClr val="595959"/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b="1">
                <a:solidFill>
                  <a:srgbClr val="595959"/>
                </a:solidFill>
                <a:latin typeface="Malgun Gothic"/>
                <a:ea typeface="Malgun Gothic"/>
              </a:rPr>
              <a:t>키보드</a:t>
            </a:r>
            <a:r>
              <a:rPr lang="ko-KR" altLang="en-US" b="1">
                <a:solidFill>
                  <a:srgbClr val="595959"/>
                </a:solidFill>
                <a:latin typeface="Malgun Gothic"/>
                <a:ea typeface="Malgun Gothic"/>
              </a:rPr>
              <a:t> 스페이스바 : 플레이어 점프</a:t>
            </a:r>
          </a:p>
          <a:p>
            <a:endParaRPr lang="ko-KR" altLang="en-US" b="1">
              <a:solidFill>
                <a:srgbClr val="595959"/>
              </a:solidFill>
              <a:latin typeface="Malgun Gothic"/>
              <a:ea typeface="Malgun Gothic"/>
            </a:endParaRPr>
          </a:p>
          <a:p>
            <a:r>
              <a:rPr lang="ko-KR" altLang="en-US" b="1">
                <a:solidFill>
                  <a:srgbClr val="595959"/>
                </a:solidFill>
                <a:latin typeface="Malgun Gothic"/>
                <a:ea typeface="Malgun Gothic"/>
              </a:rPr>
              <a:t>마우스 </a:t>
            </a:r>
            <a:r>
              <a:rPr lang="ko-KR" altLang="en-US" b="1" err="1">
                <a:solidFill>
                  <a:srgbClr val="595959"/>
                </a:solidFill>
                <a:latin typeface="Malgun Gothic"/>
                <a:ea typeface="Malgun Gothic"/>
              </a:rPr>
              <a:t>Left</a:t>
            </a:r>
            <a:r>
              <a:rPr lang="ko-KR" altLang="en-US" b="1">
                <a:solidFill>
                  <a:srgbClr val="595959"/>
                </a:solidFill>
                <a:latin typeface="Malgun Gothic"/>
                <a:ea typeface="Malgun Gothic"/>
              </a:rPr>
              <a:t> </a:t>
            </a:r>
            <a:r>
              <a:rPr lang="ko-KR" altLang="en-US" b="1" err="1">
                <a:solidFill>
                  <a:srgbClr val="595959"/>
                </a:solidFill>
                <a:latin typeface="Malgun Gothic"/>
                <a:ea typeface="Malgun Gothic"/>
              </a:rPr>
              <a:t>클리</a:t>
            </a:r>
            <a:r>
              <a:rPr lang="ko-KR" altLang="en-US" b="1">
                <a:solidFill>
                  <a:srgbClr val="595959"/>
                </a:solidFill>
                <a:latin typeface="Malgun Gothic"/>
                <a:ea typeface="Malgun Gothic"/>
              </a:rPr>
              <a:t>   : 플레이어 공격 </a:t>
            </a:r>
          </a:p>
        </p:txBody>
      </p:sp>
      <p:pic>
        <p:nvPicPr>
          <p:cNvPr id="24" name="그림 24">
            <a:extLst>
              <a:ext uri="{FF2B5EF4-FFF2-40B4-BE49-F238E27FC236}">
                <a16:creationId xmlns:a16="http://schemas.microsoft.com/office/drawing/2014/main" id="{7528EABC-30F8-164E-D074-28D135F63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965" y="2807109"/>
            <a:ext cx="1858297" cy="1858297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95B1DCFE-2598-3824-DDF9-106982F1F3C2}"/>
              </a:ext>
            </a:extLst>
          </p:cNvPr>
          <p:cNvSpPr/>
          <p:nvPr/>
        </p:nvSpPr>
        <p:spPr>
          <a:xfrm>
            <a:off x="5389303" y="3232352"/>
            <a:ext cx="288823" cy="442451"/>
          </a:xfrm>
          <a:prstGeom prst="rect">
            <a:avLst/>
          </a:prstGeom>
          <a:solidFill>
            <a:srgbClr val="305DF0">
              <a:alpha val="5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118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30736" y="686287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29224" y="861140"/>
            <a:ext cx="938390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Monster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- </a:t>
            </a:r>
            <a:r>
              <a:rPr lang="ko-KR" altLang="en-US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고블린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, 해골 법사 정보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579816" y="1683707"/>
            <a:ext cx="100196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pic>
        <p:nvPicPr>
          <p:cNvPr id="5" name="그림 5" descr="텍스트, 야외, 잔디이(가) 표시된 사진&#10;&#10;자동 생성된 설명">
            <a:extLst>
              <a:ext uri="{FF2B5EF4-FFF2-40B4-BE49-F238E27FC236}">
                <a16:creationId xmlns:a16="http://schemas.microsoft.com/office/drawing/2014/main" id="{A0A56219-33E4-12CB-DD15-1C647B72C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215" y="2438682"/>
            <a:ext cx="2945991" cy="205381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6A3A60-6715-9FB5-099C-85A0BA3CCFF0}"/>
              </a:ext>
            </a:extLst>
          </p:cNvPr>
          <p:cNvSpPr/>
          <p:nvPr/>
        </p:nvSpPr>
        <p:spPr>
          <a:xfrm>
            <a:off x="4340148" y="1978842"/>
            <a:ext cx="1364835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54149-08A4-6501-BB5A-FCD8543C9ED9}"/>
              </a:ext>
            </a:extLst>
          </p:cNvPr>
          <p:cNvSpPr txBox="1"/>
          <p:nvPr/>
        </p:nvSpPr>
        <p:spPr>
          <a:xfrm>
            <a:off x="4245530" y="2002191"/>
            <a:ext cx="15554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err="1">
                <a:ea typeface="맑은 고딕"/>
                <a:cs typeface="Calibri"/>
              </a:rPr>
              <a:t>고블린</a:t>
            </a:r>
            <a:r>
              <a:rPr lang="ko-KR" altLang="en-US">
                <a:ea typeface="맑은 고딕"/>
                <a:cs typeface="Calibri"/>
              </a:rPr>
              <a:t> 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4CCF7C-419F-FB92-A591-78F5EE59C3ED}"/>
              </a:ext>
            </a:extLst>
          </p:cNvPr>
          <p:cNvSpPr/>
          <p:nvPr/>
        </p:nvSpPr>
        <p:spPr>
          <a:xfrm>
            <a:off x="3715333" y="2432265"/>
            <a:ext cx="2464413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AFC19F9-824E-E441-2D8E-245FC60236B2}"/>
              </a:ext>
            </a:extLst>
          </p:cNvPr>
          <p:cNvSpPr/>
          <p:nvPr/>
        </p:nvSpPr>
        <p:spPr>
          <a:xfrm>
            <a:off x="3816092" y="2501537"/>
            <a:ext cx="2287472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E3F61-D34E-CB04-089F-97160400F540}"/>
              </a:ext>
            </a:extLst>
          </p:cNvPr>
          <p:cNvSpPr txBox="1"/>
          <p:nvPr/>
        </p:nvSpPr>
        <p:spPr>
          <a:xfrm>
            <a:off x="3731362" y="2485235"/>
            <a:ext cx="2425092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근접 몬스터</a:t>
            </a: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체력     :   30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공격력  :   10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  <a:latin typeface="Calibri" panose="020F0502020204030204"/>
              <a:ea typeface="맑은 고딕" panose="020B0503020000020004" pitchFamily="34" charset="-127"/>
              <a:cs typeface="Calibri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이동속도:   1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pic>
        <p:nvPicPr>
          <p:cNvPr id="3" name="그림 5" descr="잔디, 나무, 야외, 식물이(가) 표시된 사진&#10;&#10;자동 생성된 설명">
            <a:extLst>
              <a:ext uri="{FF2B5EF4-FFF2-40B4-BE49-F238E27FC236}">
                <a16:creationId xmlns:a16="http://schemas.microsoft.com/office/drawing/2014/main" id="{26529BBD-954E-EE52-111C-1A07F677A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531" y="2437072"/>
            <a:ext cx="2970570" cy="261066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9E65B9-BCBC-A659-AD72-CBFFDF01B7FE}"/>
              </a:ext>
            </a:extLst>
          </p:cNvPr>
          <p:cNvSpPr/>
          <p:nvPr/>
        </p:nvSpPr>
        <p:spPr>
          <a:xfrm>
            <a:off x="9784761" y="1960407"/>
            <a:ext cx="133410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B74A0A-6CE1-4229-717D-8D0A47135635}"/>
              </a:ext>
            </a:extLst>
          </p:cNvPr>
          <p:cNvSpPr txBox="1"/>
          <p:nvPr/>
        </p:nvSpPr>
        <p:spPr>
          <a:xfrm>
            <a:off x="9745449" y="1983756"/>
            <a:ext cx="148174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>
                <a:ea typeface="맑은 고딕"/>
                <a:cs typeface="Calibri"/>
              </a:rPr>
              <a:t>해골법사 정보</a:t>
            </a:r>
            <a:endParaRPr lang="ko-KR" altLang="en-US" sz="1600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C6C37AE-0567-A36A-E4DF-E16E118BAB03}"/>
              </a:ext>
            </a:extLst>
          </p:cNvPr>
          <p:cNvSpPr/>
          <p:nvPr/>
        </p:nvSpPr>
        <p:spPr>
          <a:xfrm>
            <a:off x="9159946" y="2413830"/>
            <a:ext cx="2409106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5968641-FEBD-0748-9D3F-56E8772CB279}"/>
              </a:ext>
            </a:extLst>
          </p:cNvPr>
          <p:cNvSpPr/>
          <p:nvPr/>
        </p:nvSpPr>
        <p:spPr>
          <a:xfrm>
            <a:off x="9260705" y="2483102"/>
            <a:ext cx="2238311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37ADC5-FF76-8383-23B6-17D909C6EDC0}"/>
              </a:ext>
            </a:extLst>
          </p:cNvPr>
          <p:cNvSpPr txBox="1"/>
          <p:nvPr/>
        </p:nvSpPr>
        <p:spPr>
          <a:xfrm>
            <a:off x="9249717" y="2654850"/>
            <a:ext cx="2382075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원거리 몬스터</a:t>
            </a: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체력      :  50</a:t>
            </a: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공격력   :  30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이동속도 :  1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  <a:cs typeface="Calibri" panose="020F0502020204030204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55641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30736" y="686287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29224" y="861140"/>
            <a:ext cx="938390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Monster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- 해골법사 정보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622832" y="1683707"/>
            <a:ext cx="100196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6A3A60-6715-9FB5-099C-85A0BA3CCFF0}"/>
              </a:ext>
            </a:extLst>
          </p:cNvPr>
          <p:cNvSpPr/>
          <p:nvPr/>
        </p:nvSpPr>
        <p:spPr>
          <a:xfrm>
            <a:off x="8684777" y="1874375"/>
            <a:ext cx="154918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54149-08A4-6501-BB5A-FCD8543C9ED9}"/>
              </a:ext>
            </a:extLst>
          </p:cNvPr>
          <p:cNvSpPr txBox="1"/>
          <p:nvPr/>
        </p:nvSpPr>
        <p:spPr>
          <a:xfrm>
            <a:off x="8645465" y="1897724"/>
            <a:ext cx="16230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맑은 고딕"/>
                <a:cs typeface="Calibri"/>
              </a:rPr>
              <a:t>해골법사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4CCF7C-419F-FB92-A591-78F5EE59C3ED}"/>
              </a:ext>
            </a:extLst>
          </p:cNvPr>
          <p:cNvSpPr/>
          <p:nvPr/>
        </p:nvSpPr>
        <p:spPr>
          <a:xfrm>
            <a:off x="8059962" y="2327798"/>
            <a:ext cx="2802396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AFC19F9-824E-E441-2D8E-245FC60236B2}"/>
              </a:ext>
            </a:extLst>
          </p:cNvPr>
          <p:cNvSpPr/>
          <p:nvPr/>
        </p:nvSpPr>
        <p:spPr>
          <a:xfrm>
            <a:off x="8160721" y="2397070"/>
            <a:ext cx="2600875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E3F61-D34E-CB04-089F-97160400F540}"/>
              </a:ext>
            </a:extLst>
          </p:cNvPr>
          <p:cNvSpPr txBox="1"/>
          <p:nvPr/>
        </p:nvSpPr>
        <p:spPr>
          <a:xfrm>
            <a:off x="8082136" y="1839372"/>
            <a:ext cx="2756930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pPr algn="ctr"/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원거리 몬스터</a:t>
            </a: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체력      :  50</a:t>
            </a: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공격력   :  30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  <a:ea typeface="맑은 고딕"/>
              <a:cs typeface="Calibri" panose="020F0502020204030204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 이동속도 :  1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  <a:cs typeface="Calibri" panose="020F0502020204030204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pic>
        <p:nvPicPr>
          <p:cNvPr id="2" name="그림 2" descr="잔디, 야외이(가) 표시된 사진&#10;&#10;자동 생성된 설명">
            <a:extLst>
              <a:ext uri="{FF2B5EF4-FFF2-40B4-BE49-F238E27FC236}">
                <a16:creationId xmlns:a16="http://schemas.microsoft.com/office/drawing/2014/main" id="{D3B160A1-D874-0DBC-34DC-F0626B0DC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239" y="2328330"/>
            <a:ext cx="2743200" cy="2606919"/>
          </a:xfrm>
          <a:prstGeom prst="rect">
            <a:avLst/>
          </a:prstGeom>
        </p:spPr>
      </p:pic>
      <p:pic>
        <p:nvPicPr>
          <p:cNvPr id="3" name="그림 5" descr="잔디, 나무, 야외, 식물이(가) 표시된 사진&#10;&#10;자동 생성된 설명">
            <a:extLst>
              <a:ext uri="{FF2B5EF4-FFF2-40B4-BE49-F238E27FC236}">
                <a16:creationId xmlns:a16="http://schemas.microsoft.com/office/drawing/2014/main" id="{82AEA355-209D-1D2A-D5C6-C3DEC313D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3965" y="2326460"/>
            <a:ext cx="2970570" cy="261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624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68EC854-7CD7-4C53-0C49-29CCF2160794}"/>
              </a:ext>
            </a:extLst>
          </p:cNvPr>
          <p:cNvSpPr/>
          <p:nvPr/>
        </p:nvSpPr>
        <p:spPr>
          <a:xfrm>
            <a:off x="630736" y="686287"/>
            <a:ext cx="10974048" cy="5483902"/>
          </a:xfrm>
          <a:prstGeom prst="rect">
            <a:avLst/>
          </a:prstGeom>
          <a:solidFill>
            <a:srgbClr val="FCE9D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183F1-9625-C593-E5DB-97636F9E720E}"/>
              </a:ext>
            </a:extLst>
          </p:cNvPr>
          <p:cNvSpPr txBox="1"/>
          <p:nvPr/>
        </p:nvSpPr>
        <p:spPr>
          <a:xfrm>
            <a:off x="629224" y="858068"/>
            <a:ext cx="1036098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1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게임 개요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- </a:t>
            </a:r>
            <a:r>
              <a:rPr lang="ko-KR" altLang="en-US" sz="3200" b="1" err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BossMonster</a:t>
            </a:r>
            <a:r>
              <a:rPr lang="ko-KR" altLang="en-US" sz="32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 - 골 렘 정보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372-0EDB-359A-5A2F-E324C492131B}"/>
              </a:ext>
            </a:extLst>
          </p:cNvPr>
          <p:cNvSpPr txBox="1"/>
          <p:nvPr/>
        </p:nvSpPr>
        <p:spPr>
          <a:xfrm>
            <a:off x="622832" y="1683707"/>
            <a:ext cx="100196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sz="32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+mn-lt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F6A3A60-6715-9FB5-099C-85A0BA3CCFF0}"/>
              </a:ext>
            </a:extLst>
          </p:cNvPr>
          <p:cNvSpPr/>
          <p:nvPr/>
        </p:nvSpPr>
        <p:spPr>
          <a:xfrm>
            <a:off x="7861325" y="1800633"/>
            <a:ext cx="1549189" cy="390446"/>
          </a:xfrm>
          <a:prstGeom prst="rect">
            <a:avLst/>
          </a:prstGeom>
          <a:solidFill>
            <a:srgbClr val="ED7D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54149-08A4-6501-BB5A-FCD8543C9ED9}"/>
              </a:ext>
            </a:extLst>
          </p:cNvPr>
          <p:cNvSpPr txBox="1"/>
          <p:nvPr/>
        </p:nvSpPr>
        <p:spPr>
          <a:xfrm>
            <a:off x="7846594" y="1823982"/>
            <a:ext cx="15554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>
                <a:ea typeface="맑은 고딕"/>
                <a:cs typeface="Calibri"/>
              </a:rPr>
              <a:t>골 렘 정보</a:t>
            </a:r>
            <a:endParaRPr lang="ko-KR" altLang="en-US" b="1">
              <a:latin typeface="Malgun Gothic"/>
              <a:ea typeface="Malgun Gothic"/>
              <a:cs typeface="Calibri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D4CCF7C-419F-FB92-A591-78F5EE59C3ED}"/>
              </a:ext>
            </a:extLst>
          </p:cNvPr>
          <p:cNvSpPr/>
          <p:nvPr/>
        </p:nvSpPr>
        <p:spPr>
          <a:xfrm>
            <a:off x="7236510" y="2254056"/>
            <a:ext cx="2802396" cy="3173949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AFC19F9-824E-E441-2D8E-245FC60236B2}"/>
              </a:ext>
            </a:extLst>
          </p:cNvPr>
          <p:cNvSpPr/>
          <p:nvPr/>
        </p:nvSpPr>
        <p:spPr>
          <a:xfrm>
            <a:off x="7337269" y="2323328"/>
            <a:ext cx="2600875" cy="3035404"/>
          </a:xfrm>
          <a:prstGeom prst="roundRect">
            <a:avLst/>
          </a:prstGeom>
          <a:solidFill>
            <a:srgbClr val="FCE9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E3F61-D34E-CB04-089F-97160400F540}"/>
              </a:ext>
            </a:extLst>
          </p:cNvPr>
          <p:cNvSpPr txBox="1"/>
          <p:nvPr/>
        </p:nvSpPr>
        <p:spPr>
          <a:xfrm>
            <a:off x="7406168" y="2498148"/>
            <a:ext cx="2756930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체력     : 200</a:t>
            </a: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공격력  : 50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r>
              <a:rPr lang="ko-KR" altLang="en-US" sz="2400" b="1">
                <a:solidFill>
                  <a:schemeClr val="bg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Calibri"/>
              </a:rPr>
              <a:t>이동속도: 1</a:t>
            </a:r>
            <a:endParaRPr lang="ko-KR">
              <a:solidFill>
                <a:schemeClr val="bg1">
                  <a:lumMod val="65000"/>
                  <a:lumOff val="35000"/>
                </a:schemeClr>
              </a:solidFill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  <a:p>
            <a:endParaRPr lang="ko-KR" altLang="en-US" sz="2400" b="1">
              <a:solidFill>
                <a:schemeClr val="bg1">
                  <a:lumMod val="65000"/>
                  <a:lumOff val="35000"/>
                </a:schemeClr>
              </a:solidFill>
              <a:latin typeface="Malgun Gothic"/>
              <a:ea typeface="Malgun Gothic"/>
              <a:cs typeface="Calibri"/>
            </a:endParaRPr>
          </a:p>
        </p:txBody>
      </p:sp>
      <p:pic>
        <p:nvPicPr>
          <p:cNvPr id="21" name="그림 21" descr="잔디이(가) 표시된 사진&#10;&#10;자동 생성된 설명">
            <a:extLst>
              <a:ext uri="{FF2B5EF4-FFF2-40B4-BE49-F238E27FC236}">
                <a16:creationId xmlns:a16="http://schemas.microsoft.com/office/drawing/2014/main" id="{75AFC8F5-202B-F1D8-3DEE-5D5E7CEB7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142" y="1933003"/>
            <a:ext cx="4488425" cy="362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1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와이드스크린</PresentationFormat>
  <Slides>12</Slides>
  <Notes>0</Notes>
  <HiddenSlides>0</HiddenSlide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Theme</vt:lpstr>
      <vt:lpstr>C 팀 프로젝트 </vt:lpstr>
      <vt:lpstr>C 팀 프로젝트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revision>3</cp:revision>
  <dcterms:created xsi:type="dcterms:W3CDTF">2023-04-12T12:04:16Z</dcterms:created>
  <dcterms:modified xsi:type="dcterms:W3CDTF">2023-04-13T05:36:07Z</dcterms:modified>
</cp:coreProperties>
</file>

<file path=docProps/thumbnail.jpeg>
</file>